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3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0228926-F80D-4C54-BD90-D74714579B15}" type="datetimeFigureOut">
              <a:rPr lang="en-US" smtClean="0"/>
              <a:t>7/27/2021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3DACFD5-0903-40FD-890B-EBA34D8A281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0228926-F80D-4C54-BD90-D74714579B15}"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ACFD5-0903-40FD-890B-EBA34D8A28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0228926-F80D-4C54-BD90-D74714579B15}"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ACFD5-0903-40FD-890B-EBA34D8A281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0228926-F80D-4C54-BD90-D74714579B15}"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ACFD5-0903-40FD-890B-EBA34D8A281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0228926-F80D-4C54-BD90-D74714579B15}"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ACFD5-0903-40FD-890B-EBA34D8A281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0228926-F80D-4C54-BD90-D74714579B15}" type="datetimeFigureOut">
              <a:rPr lang="en-US" smtClean="0"/>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ACFD5-0903-40FD-890B-EBA34D8A281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0228926-F80D-4C54-BD90-D74714579B15}" type="datetimeFigureOut">
              <a:rPr lang="en-US" smtClean="0"/>
              <a:t>7/27/2021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DACFD5-0903-40FD-890B-EBA34D8A281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0228926-F80D-4C54-BD90-D74714579B15}" type="datetimeFigureOut">
              <a:rPr lang="en-US" smtClean="0"/>
              <a:t>7/27/2021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DACFD5-0903-40FD-890B-EBA34D8A28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28926-F80D-4C54-BD90-D74714579B15}" type="datetimeFigureOut">
              <a:rPr lang="en-US" smtClean="0"/>
              <a:t>7/27/2021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DACFD5-0903-40FD-890B-EBA34D8A28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0228926-F80D-4C54-BD90-D74714579B15}" type="datetimeFigureOut">
              <a:rPr lang="en-US" smtClean="0"/>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ACFD5-0903-40FD-890B-EBA34D8A28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0228926-F80D-4C54-BD90-D74714579B15}" type="datetimeFigureOut">
              <a:rPr lang="en-US" smtClean="0"/>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23DACFD5-0903-40FD-890B-EBA34D8A281E}" type="slidenum">
              <a:rPr lang="en-US" smtClean="0"/>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0228926-F80D-4C54-BD90-D74714579B15}" type="datetimeFigureOut">
              <a:rPr lang="en-US" smtClean="0"/>
              <a:t>7/27/2021</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3DACFD5-0903-40FD-890B-EBA34D8A281E}" type="slidenum">
              <a:rPr lang="en-US" smtClean="0"/>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B4CFB-5B8C-4B50-A693-1A67C32F794C}"/>
              </a:ext>
            </a:extLst>
          </p:cNvPr>
          <p:cNvSpPr>
            <a:spLocks noGrp="1"/>
          </p:cNvSpPr>
          <p:nvPr>
            <p:ph type="ctrTitle"/>
          </p:nvPr>
        </p:nvSpPr>
        <p:spPr>
          <a:xfrm>
            <a:off x="1111348" y="858129"/>
            <a:ext cx="10522634" cy="4621183"/>
          </a:xfrm>
        </p:spPr>
        <p:txBody>
          <a:bodyPr anchor="ctr">
            <a:normAutofit/>
          </a:bodyPr>
          <a:lstStyle/>
          <a:p>
            <a:pPr algn="ctr"/>
            <a:r>
              <a:rPr lang="vi-VN" sz="4800" dirty="0"/>
              <a:t>Bài thực hành công nghệ: </a:t>
            </a:r>
            <a:br>
              <a:rPr lang="vi-VN" sz="4800" dirty="0"/>
            </a:br>
            <a:r>
              <a:rPr lang="vi-VN" sz="4800" dirty="0"/>
              <a:t>Bệnh hại cây ăn quả xoài, nhãn vải </a:t>
            </a:r>
            <a:endParaRPr lang="en-US" sz="4800" dirty="0"/>
          </a:p>
        </p:txBody>
      </p:sp>
      <p:sp>
        <p:nvSpPr>
          <p:cNvPr id="3" name="Subtitle 2">
            <a:extLst>
              <a:ext uri="{FF2B5EF4-FFF2-40B4-BE49-F238E27FC236}">
                <a16:creationId xmlns:a16="http://schemas.microsoft.com/office/drawing/2014/main" id="{B0A1A6BA-6D6C-400F-B641-A17A1BB5D86D}"/>
              </a:ext>
            </a:extLst>
          </p:cNvPr>
          <p:cNvSpPr>
            <a:spLocks noGrp="1"/>
          </p:cNvSpPr>
          <p:nvPr>
            <p:ph type="subTitle" idx="1"/>
          </p:nvPr>
        </p:nvSpPr>
        <p:spPr>
          <a:xfrm>
            <a:off x="1507066" y="4484914"/>
            <a:ext cx="9177853" cy="994397"/>
          </a:xfrm>
        </p:spPr>
        <p:txBody>
          <a:bodyPr anchor="ctr">
            <a:normAutofit/>
          </a:bodyPr>
          <a:lstStyle/>
          <a:p>
            <a:pPr algn="ctr">
              <a:spcAft>
                <a:spcPts val="600"/>
              </a:spcAft>
            </a:pPr>
            <a:r>
              <a:rPr lang="vi-VN" sz="3200" dirty="0"/>
              <a:t>Người làm</a:t>
            </a:r>
            <a:r>
              <a:rPr lang="vi-VN" sz="3200"/>
              <a:t>: Bùi Cẩm Tú </a:t>
            </a:r>
            <a:endParaRPr lang="en-US" sz="3200" dirty="0"/>
          </a:p>
        </p:txBody>
      </p:sp>
    </p:spTree>
    <p:extLst>
      <p:ext uri="{BB962C8B-B14F-4D97-AF65-F5344CB8AC3E}">
        <p14:creationId xmlns:p14="http://schemas.microsoft.com/office/powerpoint/2010/main" val="24132990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5764D-AFAF-4225-8248-A2A9798CB36C}"/>
              </a:ext>
            </a:extLst>
          </p:cNvPr>
          <p:cNvSpPr>
            <a:spLocks noGrp="1"/>
          </p:cNvSpPr>
          <p:nvPr>
            <p:ph type="title"/>
          </p:nvPr>
        </p:nvSpPr>
        <p:spPr/>
        <p:txBody>
          <a:bodyPr>
            <a:normAutofit/>
          </a:bodyPr>
          <a:lstStyle/>
          <a:p>
            <a:r>
              <a:rPr lang="vi-VN" dirty="0">
                <a:cs typeface="Angsana New" panose="02020603050405020304" pitchFamily="18" charset="-34"/>
              </a:rPr>
              <a:t>I) Một số loại sâu hại </a:t>
            </a:r>
            <a:endParaRPr lang="en-US" dirty="0">
              <a:latin typeface="Angsana New" panose="02020603050405020304" pitchFamily="18" charset="-34"/>
              <a:cs typeface="Angsana New" panose="02020603050405020304" pitchFamily="18" charset="-34"/>
            </a:endParaRPr>
          </a:p>
        </p:txBody>
      </p:sp>
      <p:sp>
        <p:nvSpPr>
          <p:cNvPr id="3" name="Content Placeholder 2">
            <a:extLst>
              <a:ext uri="{FF2B5EF4-FFF2-40B4-BE49-F238E27FC236}">
                <a16:creationId xmlns:a16="http://schemas.microsoft.com/office/drawing/2014/main" id="{A805F2B9-7BC5-4F9F-A42F-9AB1A5B586EF}"/>
              </a:ext>
            </a:extLst>
          </p:cNvPr>
          <p:cNvSpPr>
            <a:spLocks noGrp="1"/>
          </p:cNvSpPr>
          <p:nvPr>
            <p:ph idx="1"/>
          </p:nvPr>
        </p:nvSpPr>
        <p:spPr>
          <a:xfrm>
            <a:off x="1066800" y="1943691"/>
            <a:ext cx="9568375" cy="4091349"/>
          </a:xfrm>
        </p:spPr>
        <p:txBody>
          <a:bodyPr>
            <a:normAutofit/>
          </a:bodyPr>
          <a:lstStyle/>
          <a:p>
            <a:pPr marL="342900" indent="-342900">
              <a:buFont typeface="+mj-lt"/>
              <a:buAutoNum type="arabicPeriod"/>
            </a:pPr>
            <a:r>
              <a:rPr lang="vi-VN" dirty="0"/>
              <a:t>Dơi hại nhãn vải </a:t>
            </a:r>
          </a:p>
          <a:p>
            <a:pPr>
              <a:buFont typeface="Wingdings" panose="05000000000000000000" pitchFamily="2" charset="2"/>
              <a:buChar char="v"/>
            </a:pPr>
            <a:r>
              <a:rPr lang="vi-VN" dirty="0">
                <a:latin typeface="Arial" panose="020B0604020202020204" pitchFamily="34" charset="0"/>
              </a:rPr>
              <a:t>Dơi phá hại nhãn, vải còn có tên là con Rốc, đặc điểm trông giống con Dơi nhưng to hơn gấp 3 - 4 lần. Ban ngày thường nấp bóng tối. Ban đêm ra ăn quả, tập trung từ 10 giờ đêm – 4 giờ sáng. Dơi thường bay từng đàn đến ăn quả chín, gây tổn thất rất lớn.</a:t>
            </a:r>
          </a:p>
          <a:p>
            <a:pPr marL="0" indent="0">
              <a:buNone/>
            </a:pPr>
            <a:r>
              <a:rPr lang="vi-VN" dirty="0">
                <a:latin typeface="Arial" panose="020B0604020202020204" pitchFamily="34" charset="0"/>
              </a:rPr>
              <a:t>       </a:t>
            </a:r>
            <a:r>
              <a:rPr lang="vi-VN" dirty="0"/>
              <a:t>Một số hình ảnh về bọ xít hại nhãn vải </a:t>
            </a:r>
            <a:br>
              <a:rPr lang="vi-VN" dirty="0"/>
            </a:br>
            <a:endParaRPr lang="en-US" dirty="0"/>
          </a:p>
        </p:txBody>
      </p:sp>
      <p:pic>
        <p:nvPicPr>
          <p:cNvPr id="4" name="Picture 3">
            <a:extLst>
              <a:ext uri="{FF2B5EF4-FFF2-40B4-BE49-F238E27FC236}">
                <a16:creationId xmlns:a16="http://schemas.microsoft.com/office/drawing/2014/main" id="{1D418D5B-139C-4276-B784-F1974CF56644}"/>
              </a:ext>
            </a:extLst>
          </p:cNvPr>
          <p:cNvPicPr>
            <a:picLocks noChangeAspect="1"/>
          </p:cNvPicPr>
          <p:nvPr/>
        </p:nvPicPr>
        <p:blipFill>
          <a:blip r:embed="rId2"/>
          <a:stretch>
            <a:fillRect/>
          </a:stretch>
        </p:blipFill>
        <p:spPr>
          <a:xfrm>
            <a:off x="7147424" y="4096289"/>
            <a:ext cx="4876800" cy="2888343"/>
          </a:xfrm>
          <a:prstGeom prst="rect">
            <a:avLst/>
          </a:prstGeom>
        </p:spPr>
      </p:pic>
    </p:spTree>
    <p:extLst>
      <p:ext uri="{BB962C8B-B14F-4D97-AF65-F5344CB8AC3E}">
        <p14:creationId xmlns:p14="http://schemas.microsoft.com/office/powerpoint/2010/main" val="26662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0F5AD0-65F9-4765-AC40-E17F96A6D27A}"/>
              </a:ext>
            </a:extLst>
          </p:cNvPr>
          <p:cNvSpPr>
            <a:spLocks noGrp="1"/>
          </p:cNvSpPr>
          <p:nvPr>
            <p:ph type="title"/>
          </p:nvPr>
        </p:nvSpPr>
        <p:spPr>
          <a:xfrm>
            <a:off x="506436" y="754742"/>
            <a:ext cx="10669693" cy="1228803"/>
          </a:xfrm>
        </p:spPr>
        <p:txBody>
          <a:bodyPr>
            <a:normAutofit fontScale="90000"/>
          </a:bodyPr>
          <a:lstStyle/>
          <a:p>
            <a:pPr algn="l"/>
            <a:r>
              <a:rPr lang="vi-VN" sz="2000" dirty="0">
                <a:solidFill>
                  <a:schemeClr val="tx1">
                    <a:lumMod val="75000"/>
                    <a:lumOff val="25000"/>
                  </a:schemeClr>
                </a:solidFill>
              </a:rPr>
              <a:t>II) Một số loài bệnh </a:t>
            </a:r>
            <a:br>
              <a:rPr lang="vi-VN" sz="2000" dirty="0">
                <a:solidFill>
                  <a:schemeClr val="tx1">
                    <a:lumMod val="75000"/>
                    <a:lumOff val="25000"/>
                  </a:schemeClr>
                </a:solidFill>
              </a:rPr>
            </a:br>
            <a:r>
              <a:rPr lang="vi-VN" sz="2000" dirty="0">
                <a:solidFill>
                  <a:schemeClr val="tx1">
                    <a:lumMod val="75000"/>
                    <a:lumOff val="25000"/>
                  </a:schemeClr>
                </a:solidFill>
              </a:rPr>
              <a:t>  a) Bệnh mốc sương vải hại nhãn </a:t>
            </a:r>
            <a:br>
              <a:rPr lang="vi-VN" sz="2000" dirty="0">
                <a:solidFill>
                  <a:schemeClr val="tx1">
                    <a:lumMod val="75000"/>
                    <a:lumOff val="25000"/>
                  </a:schemeClr>
                </a:solidFill>
              </a:rPr>
            </a:br>
            <a:r>
              <a:rPr lang="vi-VN" sz="2000" dirty="0">
                <a:solidFill>
                  <a:schemeClr val="tx1">
                    <a:lumMod val="75000"/>
                    <a:lumOff val="25000"/>
                  </a:schemeClr>
                </a:solidFill>
              </a:rPr>
              <a:t>    </a:t>
            </a:r>
            <a:r>
              <a:rPr kumimoji="0" lang="vi-VN"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mj-ea"/>
                <a:cs typeface="+mj-cs"/>
              </a:rPr>
              <a:t>Trên quả, vết bệnh có màu nâu đen, lõm xuống, khô hay thối ướt rồi lan sâu vào trong thịt quả. Trên quả có thể mọc ra lớp mốc trắng mịn.</a:t>
            </a:r>
            <a:br>
              <a:rPr kumimoji="0" lang="vi-VN"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mj-ea"/>
                <a:cs typeface="+mj-cs"/>
              </a:rPr>
            </a:br>
            <a:br>
              <a:rPr kumimoji="0" lang="vi-VN"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mj-ea"/>
                <a:cs typeface="+mj-cs"/>
              </a:rPr>
            </a:br>
            <a:br>
              <a:rPr kumimoji="0" lang="vi-VN"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mj-ea"/>
                <a:cs typeface="+mj-cs"/>
              </a:rPr>
            </a:br>
            <a:br>
              <a:rPr lang="vi-VN" sz="1600" dirty="0">
                <a:solidFill>
                  <a:schemeClr val="tx1">
                    <a:lumMod val="75000"/>
                    <a:lumOff val="25000"/>
                  </a:schemeClr>
                </a:solidFill>
              </a:rPr>
            </a:br>
            <a:r>
              <a:rPr lang="vi-VN" sz="1600" dirty="0">
                <a:solidFill>
                  <a:schemeClr val="tx1">
                    <a:lumMod val="75000"/>
                    <a:lumOff val="25000"/>
                  </a:schemeClr>
                </a:solidFill>
              </a:rPr>
              <a:t> </a:t>
            </a:r>
            <a:endParaRPr lang="en-US" sz="1600" dirty="0">
              <a:solidFill>
                <a:schemeClr val="tx1">
                  <a:lumMod val="75000"/>
                  <a:lumOff val="25000"/>
                </a:schemeClr>
              </a:solidFill>
            </a:endParaRPr>
          </a:p>
        </p:txBody>
      </p:sp>
      <p:sp>
        <p:nvSpPr>
          <p:cNvPr id="5" name="Content Placeholder 4">
            <a:extLst>
              <a:ext uri="{FF2B5EF4-FFF2-40B4-BE49-F238E27FC236}">
                <a16:creationId xmlns:a16="http://schemas.microsoft.com/office/drawing/2014/main" id="{21E6920B-5160-40E0-ADFC-313B4597DB9F}"/>
              </a:ext>
            </a:extLst>
          </p:cNvPr>
          <p:cNvSpPr>
            <a:spLocks noGrp="1"/>
          </p:cNvSpPr>
          <p:nvPr>
            <p:ph idx="1"/>
          </p:nvPr>
        </p:nvSpPr>
        <p:spPr>
          <a:xfrm>
            <a:off x="420026" y="1669143"/>
            <a:ext cx="10669693" cy="4089475"/>
          </a:xfrm>
        </p:spPr>
        <p:txBody>
          <a:bodyPr>
            <a:normAutofit/>
          </a:bodyPr>
          <a:lstStyle/>
          <a:p>
            <a:pPr marL="0" indent="0">
              <a:buNone/>
            </a:pPr>
            <a:r>
              <a:rPr lang="vi-VN" dirty="0">
                <a:solidFill>
                  <a:schemeClr val="tx1">
                    <a:lumMod val="75000"/>
                    <a:lumOff val="25000"/>
                  </a:schemeClr>
                </a:solidFill>
              </a:rPr>
              <a:t> b) Bệnh thối hoa nhãn vải </a:t>
            </a:r>
          </a:p>
          <a:p>
            <a:pPr>
              <a:buFont typeface="Wingdings" panose="05000000000000000000" pitchFamily="2" charset="2"/>
              <a:buChar char="Ø"/>
            </a:pPr>
            <a:r>
              <a:rPr lang="vi-VN" dirty="0">
                <a:solidFill>
                  <a:schemeClr val="tx1">
                    <a:lumMod val="75000"/>
                    <a:lumOff val="25000"/>
                  </a:schemeClr>
                </a:solidFill>
              </a:rPr>
              <a:t>  </a:t>
            </a:r>
            <a:r>
              <a:rPr kumimoji="0" lang="vi-VN" sz="18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mj-ea"/>
                <a:cs typeface="+mj-cs"/>
              </a:rPr>
              <a:t>Trên quả, vết bệnh có màu nâu đen, lõm xuống, khô hay thối ướt rồi lan sâu vào trong thịt quả. Trên quả có thể mọc ra lớp mốc trắng mịn.</a:t>
            </a:r>
          </a:p>
          <a:p>
            <a:pPr marL="0" indent="0">
              <a:buNone/>
            </a:pPr>
            <a:br>
              <a:rPr kumimoji="0" lang="vi-VN" sz="18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mj-ea"/>
                <a:cs typeface="+mj-cs"/>
              </a:rPr>
            </a:br>
            <a:br>
              <a:rPr kumimoji="0" lang="vi-VN" sz="18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mj-ea"/>
                <a:cs typeface="+mj-cs"/>
              </a:rPr>
            </a:br>
            <a:endParaRPr lang="en-US" dirty="0">
              <a:solidFill>
                <a:schemeClr val="tx1">
                  <a:lumMod val="75000"/>
                  <a:lumOff val="25000"/>
                </a:schemeClr>
              </a:solidFill>
            </a:endParaRPr>
          </a:p>
        </p:txBody>
      </p:sp>
      <p:pic>
        <p:nvPicPr>
          <p:cNvPr id="6" name="Picture 5">
            <a:extLst>
              <a:ext uri="{FF2B5EF4-FFF2-40B4-BE49-F238E27FC236}">
                <a16:creationId xmlns:a16="http://schemas.microsoft.com/office/drawing/2014/main" id="{D77BF24B-16CC-41CA-BA27-3643D96ABDE4}"/>
              </a:ext>
            </a:extLst>
          </p:cNvPr>
          <p:cNvPicPr>
            <a:picLocks noChangeAspect="1"/>
          </p:cNvPicPr>
          <p:nvPr/>
        </p:nvPicPr>
        <p:blipFill>
          <a:blip r:embed="rId2"/>
          <a:stretch>
            <a:fillRect/>
          </a:stretch>
        </p:blipFill>
        <p:spPr>
          <a:xfrm>
            <a:off x="2133600" y="3170713"/>
            <a:ext cx="8171543" cy="3687288"/>
          </a:xfrm>
          <a:prstGeom prst="rect">
            <a:avLst/>
          </a:prstGeom>
        </p:spPr>
      </p:pic>
    </p:spTree>
    <p:extLst>
      <p:ext uri="{BB962C8B-B14F-4D97-AF65-F5344CB8AC3E}">
        <p14:creationId xmlns:p14="http://schemas.microsoft.com/office/powerpoint/2010/main" val="8267016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heel(1)">
                                      <p:cBhvr>
                                        <p:cTn id="19" dur="2000"/>
                                        <p:tgtEl>
                                          <p:spTgt spid="5">
                                            <p:txEl>
                                              <p:pRg st="1" end="1"/>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heel(1)">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A9BD-B43A-4F04-A43F-F0A4CABCFD9D}"/>
              </a:ext>
            </a:extLst>
          </p:cNvPr>
          <p:cNvSpPr>
            <a:spLocks noGrp="1"/>
          </p:cNvSpPr>
          <p:nvPr>
            <p:ph type="title"/>
          </p:nvPr>
        </p:nvSpPr>
        <p:spPr>
          <a:xfrm>
            <a:off x="7064083" y="721223"/>
            <a:ext cx="4472921" cy="1371600"/>
          </a:xfrm>
        </p:spPr>
        <p:txBody>
          <a:bodyPr>
            <a:normAutofit fontScale="90000"/>
          </a:bodyPr>
          <a:lstStyle/>
          <a:p>
            <a:r>
              <a:rPr lang="vi-VN" sz="4400" dirty="0"/>
              <a:t>c) Bệnh thán thư hại xoài </a:t>
            </a:r>
            <a:endParaRPr lang="en-US" sz="4400" dirty="0"/>
          </a:p>
        </p:txBody>
      </p:sp>
      <p:sp>
        <p:nvSpPr>
          <p:cNvPr id="3" name="Content Placeholder 2">
            <a:extLst>
              <a:ext uri="{FF2B5EF4-FFF2-40B4-BE49-F238E27FC236}">
                <a16:creationId xmlns:a16="http://schemas.microsoft.com/office/drawing/2014/main" id="{B047B8A8-6FF7-421E-8007-EFF453600075}"/>
              </a:ext>
            </a:extLst>
          </p:cNvPr>
          <p:cNvSpPr>
            <a:spLocks noGrp="1"/>
          </p:cNvSpPr>
          <p:nvPr>
            <p:ph idx="1"/>
          </p:nvPr>
        </p:nvSpPr>
        <p:spPr>
          <a:xfrm>
            <a:off x="7064082" y="2103120"/>
            <a:ext cx="4472922" cy="3931920"/>
          </a:xfrm>
        </p:spPr>
        <p:txBody>
          <a:bodyPr>
            <a:normAutofit/>
          </a:bodyPr>
          <a:lstStyle/>
          <a:p>
            <a:pPr>
              <a:buFont typeface="Wingdings" panose="05000000000000000000" pitchFamily="2" charset="2"/>
              <a:buChar char="Ø"/>
            </a:pPr>
            <a:r>
              <a:rPr lang="vi-VN" sz="2000" dirty="0">
                <a:latin typeface="Arial" panose="020B0604020202020204" pitchFamily="34" charset="0"/>
              </a:rPr>
              <a:t> </a:t>
            </a:r>
            <a:r>
              <a:rPr lang="en-US" sz="2000" dirty="0" err="1">
                <a:latin typeface="Arial" panose="020B0604020202020204" pitchFamily="34" charset="0"/>
              </a:rPr>
              <a:t>Đốm</a:t>
            </a:r>
            <a:r>
              <a:rPr lang="en-US" sz="2000" dirty="0">
                <a:latin typeface="Arial" panose="020B0604020202020204" pitchFamily="34" charset="0"/>
              </a:rPr>
              <a:t> </a:t>
            </a:r>
            <a:r>
              <a:rPr lang="en-US" sz="2000" dirty="0" err="1">
                <a:latin typeface="Arial" panose="020B0604020202020204" pitchFamily="34" charset="0"/>
              </a:rPr>
              <a:t>bệnh</a:t>
            </a:r>
            <a:r>
              <a:rPr lang="en-US" sz="2000" dirty="0">
                <a:latin typeface="Arial" panose="020B0604020202020204" pitchFamily="34" charset="0"/>
              </a:rPr>
              <a:t> </a:t>
            </a:r>
            <a:r>
              <a:rPr lang="en-US" sz="2000" dirty="0" err="1">
                <a:latin typeface="Arial" panose="020B0604020202020204" pitchFamily="34" charset="0"/>
              </a:rPr>
              <a:t>trên</a:t>
            </a:r>
            <a:r>
              <a:rPr lang="en-US" sz="2000" dirty="0">
                <a:latin typeface="Arial" panose="020B0604020202020204" pitchFamily="34" charset="0"/>
              </a:rPr>
              <a:t> </a:t>
            </a:r>
            <a:r>
              <a:rPr lang="en-US" sz="2000" dirty="0" err="1">
                <a:latin typeface="Arial" panose="020B0604020202020204" pitchFamily="34" charset="0"/>
              </a:rPr>
              <a:t>lá</a:t>
            </a:r>
            <a:r>
              <a:rPr lang="en-US" sz="2000" dirty="0">
                <a:latin typeface="Arial" panose="020B0604020202020204" pitchFamily="34" charset="0"/>
              </a:rPr>
              <a:t> </a:t>
            </a:r>
            <a:r>
              <a:rPr lang="en-US" sz="2000" dirty="0" err="1">
                <a:latin typeface="Arial" panose="020B0604020202020204" pitchFamily="34" charset="0"/>
              </a:rPr>
              <a:t>màu</a:t>
            </a:r>
            <a:r>
              <a:rPr lang="en-US" sz="2000" dirty="0">
                <a:latin typeface="Arial" panose="020B0604020202020204" pitchFamily="34" charset="0"/>
              </a:rPr>
              <a:t> </a:t>
            </a:r>
            <a:r>
              <a:rPr lang="en-US" sz="2000" dirty="0" err="1">
                <a:latin typeface="Arial" panose="020B0604020202020204" pitchFamily="34" charset="0"/>
              </a:rPr>
              <a:t>xám</a:t>
            </a:r>
            <a:r>
              <a:rPr lang="en-US" sz="2000" dirty="0">
                <a:latin typeface="Arial" panose="020B0604020202020204" pitchFamily="34" charset="0"/>
              </a:rPr>
              <a:t> </a:t>
            </a:r>
            <a:r>
              <a:rPr lang="en-US" sz="2000" dirty="0" err="1">
                <a:latin typeface="Arial" panose="020B0604020202020204" pitchFamily="34" charset="0"/>
              </a:rPr>
              <a:t>nâu</a:t>
            </a:r>
            <a:r>
              <a:rPr lang="en-US" sz="2000" dirty="0">
                <a:latin typeface="Arial" panose="020B0604020202020204" pitchFamily="34" charset="0"/>
              </a:rPr>
              <a:t>, </a:t>
            </a:r>
            <a:r>
              <a:rPr lang="en-US" sz="2000" dirty="0" err="1">
                <a:latin typeface="Arial" panose="020B0604020202020204" pitchFamily="34" charset="0"/>
              </a:rPr>
              <a:t>tròn</a:t>
            </a:r>
            <a:r>
              <a:rPr lang="en-US" sz="2000" dirty="0">
                <a:latin typeface="Arial" panose="020B0604020202020204" pitchFamily="34" charset="0"/>
              </a:rPr>
              <a:t> hay </a:t>
            </a:r>
            <a:r>
              <a:rPr lang="en-US" sz="2000" dirty="0" err="1">
                <a:latin typeface="Arial" panose="020B0604020202020204" pitchFamily="34" charset="0"/>
              </a:rPr>
              <a:t>có</a:t>
            </a:r>
            <a:r>
              <a:rPr lang="en-US" sz="2000" dirty="0">
                <a:latin typeface="Arial" panose="020B0604020202020204" pitchFamily="34" charset="0"/>
              </a:rPr>
              <a:t> </a:t>
            </a:r>
            <a:r>
              <a:rPr lang="en-US" sz="2000" dirty="0" err="1">
                <a:latin typeface="Arial" panose="020B0604020202020204" pitchFamily="34" charset="0"/>
              </a:rPr>
              <a:t>góc</a:t>
            </a:r>
            <a:r>
              <a:rPr lang="en-US" sz="2000" dirty="0">
                <a:latin typeface="Arial" panose="020B0604020202020204" pitchFamily="34" charset="0"/>
              </a:rPr>
              <a:t> </a:t>
            </a:r>
            <a:r>
              <a:rPr lang="en-US" sz="2000" dirty="0" err="1">
                <a:latin typeface="Arial" panose="020B0604020202020204" pitchFamily="34" charset="0"/>
              </a:rPr>
              <a:t>cạnh</a:t>
            </a:r>
            <a:r>
              <a:rPr lang="en-US" sz="2000" dirty="0">
                <a:latin typeface="Arial" panose="020B0604020202020204" pitchFamily="34" charset="0"/>
              </a:rPr>
              <a:t>, </a:t>
            </a:r>
            <a:r>
              <a:rPr lang="en-US" sz="2000" dirty="0" err="1">
                <a:latin typeface="Arial" panose="020B0604020202020204" pitchFamily="34" charset="0"/>
              </a:rPr>
              <a:t>liên</a:t>
            </a:r>
            <a:r>
              <a:rPr lang="en-US" sz="2000" dirty="0">
                <a:latin typeface="Arial" panose="020B0604020202020204" pitchFamily="34" charset="0"/>
              </a:rPr>
              <a:t> </a:t>
            </a:r>
            <a:r>
              <a:rPr lang="en-US" sz="2000" dirty="0" err="1">
                <a:latin typeface="Arial" panose="020B0604020202020204" pitchFamily="34" charset="0"/>
              </a:rPr>
              <a:t>kết</a:t>
            </a:r>
            <a:r>
              <a:rPr lang="en-US" sz="2000" dirty="0">
                <a:latin typeface="Arial" panose="020B0604020202020204" pitchFamily="34" charset="0"/>
              </a:rPr>
              <a:t> </a:t>
            </a:r>
            <a:r>
              <a:rPr lang="en-US" sz="2000" dirty="0" err="1">
                <a:latin typeface="Arial" panose="020B0604020202020204" pitchFamily="34" charset="0"/>
              </a:rPr>
              <a:t>thành</a:t>
            </a:r>
            <a:r>
              <a:rPr lang="en-US" sz="2000" dirty="0">
                <a:latin typeface="Arial" panose="020B0604020202020204" pitchFamily="34" charset="0"/>
              </a:rPr>
              <a:t> </a:t>
            </a:r>
            <a:r>
              <a:rPr lang="en-US" sz="2000" dirty="0" err="1">
                <a:latin typeface="Arial" panose="020B0604020202020204" pitchFamily="34" charset="0"/>
              </a:rPr>
              <a:t>các</a:t>
            </a:r>
            <a:r>
              <a:rPr lang="en-US" sz="2000" dirty="0">
                <a:latin typeface="Arial" panose="020B0604020202020204" pitchFamily="34" charset="0"/>
              </a:rPr>
              <a:t> </a:t>
            </a:r>
            <a:r>
              <a:rPr lang="en-US" sz="2000" dirty="0" err="1">
                <a:latin typeface="Arial" panose="020B0604020202020204" pitchFamily="34" charset="0"/>
              </a:rPr>
              <a:t>mảng</a:t>
            </a:r>
            <a:r>
              <a:rPr lang="en-US" sz="2000" dirty="0">
                <a:latin typeface="Arial" panose="020B0604020202020204" pitchFamily="34" charset="0"/>
              </a:rPr>
              <a:t> </a:t>
            </a:r>
            <a:r>
              <a:rPr lang="en-US" sz="2000" dirty="0" err="1">
                <a:latin typeface="Arial" panose="020B0604020202020204" pitchFamily="34" charset="0"/>
              </a:rPr>
              <a:t>màu</a:t>
            </a:r>
            <a:r>
              <a:rPr lang="en-US" sz="2000" dirty="0">
                <a:latin typeface="Arial" panose="020B0604020202020204" pitchFamily="34" charset="0"/>
              </a:rPr>
              <a:t> </a:t>
            </a:r>
            <a:r>
              <a:rPr lang="en-US" sz="2000" dirty="0" err="1">
                <a:latin typeface="Arial" panose="020B0604020202020204" pitchFamily="34" charset="0"/>
              </a:rPr>
              <a:t>khô</a:t>
            </a:r>
            <a:r>
              <a:rPr lang="en-US" sz="2000" dirty="0">
                <a:latin typeface="Arial" panose="020B0604020202020204" pitchFamily="34" charset="0"/>
              </a:rPr>
              <a:t> </a:t>
            </a:r>
            <a:r>
              <a:rPr lang="en-US" sz="2000" dirty="0" err="1">
                <a:latin typeface="Arial" panose="020B0604020202020204" pitchFamily="34" charset="0"/>
              </a:rPr>
              <a:t>tối</a:t>
            </a:r>
            <a:r>
              <a:rPr lang="en-US" sz="2000" dirty="0">
                <a:latin typeface="Arial" panose="020B0604020202020204" pitchFamily="34" charset="0"/>
              </a:rPr>
              <a:t>, </a:t>
            </a:r>
            <a:r>
              <a:rPr lang="en-US" sz="2000" dirty="0" err="1">
                <a:latin typeface="Arial" panose="020B0604020202020204" pitchFamily="34" charset="0"/>
              </a:rPr>
              <a:t>gây</a:t>
            </a:r>
            <a:r>
              <a:rPr lang="en-US" sz="2000" dirty="0">
                <a:latin typeface="Arial" panose="020B0604020202020204" pitchFamily="34" charset="0"/>
              </a:rPr>
              <a:t> </a:t>
            </a:r>
            <a:r>
              <a:rPr lang="en-US" sz="2000" dirty="0" err="1">
                <a:latin typeface="Arial" panose="020B0604020202020204" pitchFamily="34" charset="0"/>
              </a:rPr>
              <a:t>rạn</a:t>
            </a:r>
            <a:r>
              <a:rPr lang="en-US" sz="2000" dirty="0">
                <a:latin typeface="Arial" panose="020B0604020202020204" pitchFamily="34" charset="0"/>
              </a:rPr>
              <a:t> </a:t>
            </a:r>
            <a:r>
              <a:rPr lang="en-US" sz="2000" dirty="0" err="1">
                <a:latin typeface="Arial" panose="020B0604020202020204" pitchFamily="34" charset="0"/>
              </a:rPr>
              <a:t>nứt</a:t>
            </a:r>
            <a:r>
              <a:rPr lang="en-US" sz="2000" dirty="0">
                <a:latin typeface="Arial" panose="020B0604020202020204" pitchFamily="34" charset="0"/>
              </a:rPr>
              <a:t>, </a:t>
            </a:r>
            <a:r>
              <a:rPr lang="en-US" sz="2000" dirty="0" err="1">
                <a:latin typeface="Arial" panose="020B0604020202020204" pitchFamily="34" charset="0"/>
              </a:rPr>
              <a:t>thủng</a:t>
            </a:r>
            <a:r>
              <a:rPr lang="en-US" sz="2000" dirty="0">
                <a:latin typeface="Arial" panose="020B0604020202020204" pitchFamily="34" charset="0"/>
              </a:rPr>
              <a:t> </a:t>
            </a:r>
            <a:r>
              <a:rPr lang="en-US" sz="2000" dirty="0" err="1">
                <a:latin typeface="Arial" panose="020B0604020202020204" pitchFamily="34" charset="0"/>
              </a:rPr>
              <a:t>lá</a:t>
            </a:r>
            <a:r>
              <a:rPr lang="en-US" sz="2000" dirty="0">
                <a:latin typeface="Arial" panose="020B0604020202020204" pitchFamily="34" charset="0"/>
              </a:rPr>
              <a:t>.</a:t>
            </a:r>
            <a:endParaRPr lang="vi-VN" sz="2000" dirty="0">
              <a:latin typeface="Arial" panose="020B0604020202020204" pitchFamily="34" charset="0"/>
            </a:endParaRPr>
          </a:p>
          <a:p>
            <a:pPr>
              <a:buFont typeface="Wingdings" panose="05000000000000000000" pitchFamily="2" charset="2"/>
              <a:buChar char="Ø"/>
            </a:pPr>
            <a:r>
              <a:rPr lang="vi-VN" dirty="0">
                <a:latin typeface="Arial" panose="020B0604020202020204" pitchFamily="34" charset="0"/>
              </a:rPr>
              <a:t> </a:t>
            </a:r>
            <a:r>
              <a:rPr lang="en-US" dirty="0" err="1">
                <a:latin typeface="Arial" panose="020B0604020202020204" pitchFamily="34" charset="0"/>
              </a:rPr>
              <a:t>Trên</a:t>
            </a:r>
            <a:r>
              <a:rPr lang="en-US" dirty="0">
                <a:latin typeface="Arial" panose="020B0604020202020204" pitchFamily="34" charset="0"/>
              </a:rPr>
              <a:t> </a:t>
            </a:r>
            <a:r>
              <a:rPr lang="en-US" dirty="0" err="1">
                <a:latin typeface="Arial" panose="020B0604020202020204" pitchFamily="34" charset="0"/>
              </a:rPr>
              <a:t>hoa</a:t>
            </a:r>
            <a:r>
              <a:rPr lang="en-US" dirty="0">
                <a:latin typeface="Arial" panose="020B0604020202020204" pitchFamily="34" charset="0"/>
              </a:rPr>
              <a:t>, </a:t>
            </a:r>
            <a:r>
              <a:rPr lang="en-US" dirty="0" err="1">
                <a:latin typeface="Arial" panose="020B0604020202020204" pitchFamily="34" charset="0"/>
              </a:rPr>
              <a:t>quả</a:t>
            </a:r>
            <a:r>
              <a:rPr lang="en-US" dirty="0">
                <a:latin typeface="Arial" panose="020B0604020202020204" pitchFamily="34" charset="0"/>
              </a:rPr>
              <a:t> </a:t>
            </a:r>
            <a:r>
              <a:rPr lang="en-US" dirty="0" err="1">
                <a:latin typeface="Arial" panose="020B0604020202020204" pitchFamily="34" charset="0"/>
              </a:rPr>
              <a:t>là</a:t>
            </a:r>
            <a:r>
              <a:rPr lang="en-US" dirty="0">
                <a:latin typeface="Arial" panose="020B0604020202020204" pitchFamily="34" charset="0"/>
              </a:rPr>
              <a:t> </a:t>
            </a:r>
            <a:r>
              <a:rPr lang="en-US" dirty="0" err="1">
                <a:latin typeface="Arial" panose="020B0604020202020204" pitchFamily="34" charset="0"/>
              </a:rPr>
              <a:t>các</a:t>
            </a:r>
            <a:r>
              <a:rPr lang="en-US" dirty="0">
                <a:latin typeface="Arial" panose="020B0604020202020204" pitchFamily="34" charset="0"/>
              </a:rPr>
              <a:t> </a:t>
            </a:r>
            <a:r>
              <a:rPr lang="en-US" dirty="0" err="1">
                <a:latin typeface="Arial" panose="020B0604020202020204" pitchFamily="34" charset="0"/>
              </a:rPr>
              <a:t>đốm</a:t>
            </a:r>
            <a:r>
              <a:rPr lang="en-US" dirty="0">
                <a:latin typeface="Arial" panose="020B0604020202020204" pitchFamily="34" charset="0"/>
              </a:rPr>
              <a:t> </a:t>
            </a:r>
            <a:r>
              <a:rPr lang="en-US" dirty="0" err="1">
                <a:latin typeface="Arial" panose="020B0604020202020204" pitchFamily="34" charset="0"/>
              </a:rPr>
              <a:t>màu</a:t>
            </a:r>
            <a:r>
              <a:rPr lang="en-US" dirty="0">
                <a:latin typeface="Arial" panose="020B0604020202020204" pitchFamily="34" charset="0"/>
              </a:rPr>
              <a:t> </a:t>
            </a:r>
            <a:r>
              <a:rPr lang="en-US" dirty="0" err="1">
                <a:latin typeface="Arial" panose="020B0604020202020204" pitchFamily="34" charset="0"/>
              </a:rPr>
              <a:t>đen,nâu</a:t>
            </a:r>
            <a:r>
              <a:rPr lang="en-US" dirty="0">
                <a:latin typeface="Arial" panose="020B0604020202020204" pitchFamily="34" charset="0"/>
              </a:rPr>
              <a:t> </a:t>
            </a:r>
            <a:r>
              <a:rPr lang="en-US" dirty="0" err="1">
                <a:latin typeface="Arial" panose="020B0604020202020204" pitchFamily="34" charset="0"/>
              </a:rPr>
              <a:t>làm</a:t>
            </a:r>
            <a:r>
              <a:rPr lang="en-US" dirty="0">
                <a:latin typeface="Arial" panose="020B0604020202020204" pitchFamily="34" charset="0"/>
              </a:rPr>
              <a:t> </a:t>
            </a:r>
            <a:r>
              <a:rPr lang="en-US" dirty="0" err="1">
                <a:latin typeface="Arial" panose="020B0604020202020204" pitchFamily="34" charset="0"/>
              </a:rPr>
              <a:t>cho</a:t>
            </a:r>
            <a:r>
              <a:rPr lang="en-US" dirty="0">
                <a:latin typeface="Arial" panose="020B0604020202020204" pitchFamily="34" charset="0"/>
              </a:rPr>
              <a:t> </a:t>
            </a:r>
            <a:r>
              <a:rPr lang="en-US" dirty="0" err="1">
                <a:latin typeface="Arial" panose="020B0604020202020204" pitchFamily="34" charset="0"/>
              </a:rPr>
              <a:t>hoa</a:t>
            </a:r>
            <a:r>
              <a:rPr lang="en-US" dirty="0">
                <a:latin typeface="Arial" panose="020B0604020202020204" pitchFamily="34" charset="0"/>
              </a:rPr>
              <a:t> </a:t>
            </a:r>
            <a:r>
              <a:rPr lang="en-US" dirty="0" err="1">
                <a:latin typeface="Arial" panose="020B0604020202020204" pitchFamily="34" charset="0"/>
              </a:rPr>
              <a:t>và</a:t>
            </a:r>
            <a:r>
              <a:rPr lang="en-US" dirty="0">
                <a:latin typeface="Arial" panose="020B0604020202020204" pitchFamily="34" charset="0"/>
              </a:rPr>
              <a:t> </a:t>
            </a:r>
            <a:r>
              <a:rPr lang="en-US" dirty="0" err="1">
                <a:latin typeface="Arial" panose="020B0604020202020204" pitchFamily="34" charset="0"/>
              </a:rPr>
              <a:t>quả</a:t>
            </a:r>
            <a:r>
              <a:rPr lang="en-US" dirty="0">
                <a:latin typeface="Arial" panose="020B0604020202020204" pitchFamily="34" charset="0"/>
              </a:rPr>
              <a:t> </a:t>
            </a:r>
            <a:r>
              <a:rPr lang="en-US" dirty="0" err="1">
                <a:latin typeface="Arial" panose="020B0604020202020204" pitchFamily="34" charset="0"/>
              </a:rPr>
              <a:t>rụng</a:t>
            </a:r>
            <a:r>
              <a:rPr lang="en-US" dirty="0">
                <a:latin typeface="Arial" panose="020B0604020202020204" pitchFamily="34" charset="0"/>
              </a:rPr>
              <a:t>.</a:t>
            </a:r>
            <a:endParaRPr lang="vi-VN" dirty="0">
              <a:latin typeface="Arial" panose="020B0604020202020204" pitchFamily="34" charset="0"/>
            </a:endParaRPr>
          </a:p>
          <a:p>
            <a:pPr>
              <a:buFont typeface="Wingdings" panose="05000000000000000000" pitchFamily="2" charset="2"/>
              <a:buChar char="Ø"/>
            </a:pPr>
            <a:r>
              <a:rPr lang="vi-VN" dirty="0">
                <a:latin typeface="Arial" panose="020B0604020202020204" pitchFamily="34" charset="0"/>
              </a:rPr>
              <a:t> Đây là hình ảnh về bệnh thán thư hại xoài </a:t>
            </a:r>
          </a:p>
          <a:p>
            <a:pPr marL="0" indent="0">
              <a:buNone/>
            </a:pPr>
            <a:r>
              <a:rPr lang="vi-VN" dirty="0">
                <a:latin typeface="Arial" panose="020B0604020202020204" pitchFamily="34" charset="0"/>
              </a:rPr>
              <a:t>     </a:t>
            </a:r>
            <a:endParaRPr lang="en-US" dirty="0"/>
          </a:p>
        </p:txBody>
      </p:sp>
      <p:sp>
        <p:nvSpPr>
          <p:cNvPr id="71" name="Rectangle 70">
            <a:extLst>
              <a:ext uri="{FF2B5EF4-FFF2-40B4-BE49-F238E27FC236}">
                <a16:creationId xmlns:a16="http://schemas.microsoft.com/office/drawing/2014/main" id="{6F9E9273-EC39-4D91-81D2-9E2DC0258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7945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ee the source image">
            <a:extLst>
              <a:ext uri="{FF2B5EF4-FFF2-40B4-BE49-F238E27FC236}">
                <a16:creationId xmlns:a16="http://schemas.microsoft.com/office/drawing/2014/main" id="{34799827-FD5B-4E01-8DD3-684CAAEAE1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91" r="11722" b="-1"/>
          <a:stretch/>
        </p:blipFill>
        <p:spPr bwMode="auto">
          <a:xfrm>
            <a:off x="737707" y="721223"/>
            <a:ext cx="5367165" cy="550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9366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heckerboard(across)">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wedge">
                                      <p:cBhvr>
                                        <p:cTn id="30"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6E01C-7D2A-40EE-9ACC-D2315E6E5AEE}"/>
              </a:ext>
            </a:extLst>
          </p:cNvPr>
          <p:cNvSpPr>
            <a:spLocks noGrp="1"/>
          </p:cNvSpPr>
          <p:nvPr>
            <p:ph type="title"/>
          </p:nvPr>
        </p:nvSpPr>
        <p:spPr>
          <a:xfrm>
            <a:off x="1066800" y="2499529"/>
            <a:ext cx="10058400" cy="1371600"/>
          </a:xfrm>
        </p:spPr>
        <p:txBody>
          <a:bodyPr>
            <a:normAutofit/>
          </a:bodyPr>
          <a:lstStyle/>
          <a:p>
            <a:pPr algn="ctr"/>
            <a:r>
              <a:rPr lang="vi-VN">
                <a:solidFill>
                  <a:schemeClr val="accent2">
                    <a:lumMod val="75000"/>
                  </a:schemeClr>
                </a:solidFill>
              </a:rPr>
              <a:t> </a:t>
            </a:r>
            <a:endParaRPr lang="en-US" dirty="0">
              <a:solidFill>
                <a:schemeClr val="accent2">
                  <a:lumMod val="75000"/>
                </a:schemeClr>
              </a:solidFill>
            </a:endParaRPr>
          </a:p>
        </p:txBody>
      </p:sp>
      <p:sp>
        <p:nvSpPr>
          <p:cNvPr id="3" name="Content Placeholder 2">
            <a:extLst>
              <a:ext uri="{FF2B5EF4-FFF2-40B4-BE49-F238E27FC236}">
                <a16:creationId xmlns:a16="http://schemas.microsoft.com/office/drawing/2014/main" id="{D957C334-A6A6-4354-90CB-1E0E47160553}"/>
              </a:ext>
            </a:extLst>
          </p:cNvPr>
          <p:cNvSpPr>
            <a:spLocks noGrp="1"/>
          </p:cNvSpPr>
          <p:nvPr>
            <p:ph idx="1"/>
          </p:nvPr>
        </p:nvSpPr>
        <p:spPr>
          <a:xfrm flipV="1">
            <a:off x="759656" y="3800104"/>
            <a:ext cx="5997404" cy="59377"/>
          </a:xfrm>
        </p:spPr>
        <p:txBody>
          <a:bodyPr>
            <a:normAutofit fontScale="25000" lnSpcReduction="20000"/>
          </a:bodyPr>
          <a:lstStyle/>
          <a:p>
            <a:pPr marL="0" indent="0">
              <a:buNone/>
            </a:pPr>
            <a:endParaRPr lang="en-US" dirty="0">
              <a:latin typeface="French Script MT" panose="03020402040607040605"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950" y="742950"/>
            <a:ext cx="53721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5745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TotalTime>
  <Words>289</Words>
  <Application>Microsoft Office PowerPoint</Application>
  <PresentationFormat>Widescreen</PresentationFormat>
  <Paragraphs>16</Paragraphs>
  <Slides>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Angsana New</vt:lpstr>
      <vt:lpstr>Arial</vt:lpstr>
      <vt:lpstr>Calibri</vt:lpstr>
      <vt:lpstr>Constantia</vt:lpstr>
      <vt:lpstr>French Script MT</vt:lpstr>
      <vt:lpstr>Tahoma</vt:lpstr>
      <vt:lpstr>Times New Roman</vt:lpstr>
      <vt:lpstr>Wingdings</vt:lpstr>
      <vt:lpstr>Wingdings 2</vt:lpstr>
      <vt:lpstr>Flow</vt:lpstr>
      <vt:lpstr>Bài thực hành công nghệ:  Bệnh hại cây ăn quả xoài, nhãn vải </vt:lpstr>
      <vt:lpstr>I) Một số loại sâu hại </vt:lpstr>
      <vt:lpstr>II) Một số loài bệnh    a) Bệnh mốc sương vải hại nhãn      Trên quả, vết bệnh có màu nâu đen, lõm xuống, khô hay thối ướt rồi lan sâu vào trong thịt quả. Trên quả có thể mọc ra lớp mốc trắng mịn.     </vt:lpstr>
      <vt:lpstr>c) Bệnh thán thư hại xoài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thực hành công nghệ:  Bệnh hại cây ăn quả xoài, nhãn vải</dc:title>
  <dc:creator>trong</dc:creator>
  <cp:lastModifiedBy>Phương Nguyễn</cp:lastModifiedBy>
  <cp:revision>9</cp:revision>
  <dcterms:created xsi:type="dcterms:W3CDTF">2021-02-21T02:04:15Z</dcterms:created>
  <dcterms:modified xsi:type="dcterms:W3CDTF">2021-07-27T04:34:39Z</dcterms:modified>
</cp:coreProperties>
</file>